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16287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hBGmGyQD7Ej9pDPt4hh2NuJJCG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3021013" y="122238"/>
            <a:ext cx="815975" cy="611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27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28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29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30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31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32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33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34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35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36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3021013" y="122238"/>
            <a:ext cx="815975" cy="611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7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38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39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40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41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42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43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d41cc40dc_0_0:notes"/>
          <p:cNvSpPr txBox="1"/>
          <p:nvPr>
            <p:ph idx="1" type="body"/>
          </p:nvPr>
        </p:nvSpPr>
        <p:spPr>
          <a:xfrm>
            <a:off x="685800" y="773650"/>
            <a:ext cx="5486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8d41cc40dc_0_0:notes"/>
          <p:cNvSpPr/>
          <p:nvPr>
            <p:ph idx="2" type="sldImg"/>
          </p:nvPr>
        </p:nvSpPr>
        <p:spPr>
          <a:xfrm>
            <a:off x="1143225" y="122150"/>
            <a:ext cx="4572300" cy="61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0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21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3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24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5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:notes"/>
          <p:cNvSpPr txBox="1"/>
          <p:nvPr>
            <p:ph idx="1" type="body"/>
          </p:nvPr>
        </p:nvSpPr>
        <p:spPr>
          <a:xfrm>
            <a:off x="685800" y="773650"/>
            <a:ext cx="5486400" cy="73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6:notes"/>
          <p:cNvSpPr/>
          <p:nvPr>
            <p:ph idx="2" type="sldImg"/>
          </p:nvPr>
        </p:nvSpPr>
        <p:spPr>
          <a:xfrm>
            <a:off x="1143225" y="122150"/>
            <a:ext cx="4572225" cy="610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095" y="396719"/>
            <a:ext cx="1691579" cy="29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0862" y="413165"/>
            <a:ext cx="310721" cy="25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" y="922548"/>
            <a:ext cx="641440" cy="7003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9"/>
          <p:cNvSpPr txBox="1"/>
          <p:nvPr/>
        </p:nvSpPr>
        <p:spPr>
          <a:xfrm>
            <a:off x="4997948" y="425695"/>
            <a:ext cx="3819778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БИОТЕХНОЛОГИИ. СКЕЛЕТ И ОСАНКА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"/>
          <p:cNvSpPr txBox="1"/>
          <p:nvPr/>
        </p:nvSpPr>
        <p:spPr>
          <a:xfrm>
            <a:off x="7702012" y="6385714"/>
            <a:ext cx="901900" cy="249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b="1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3519" y="6606501"/>
            <a:ext cx="674029" cy="2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3315" y="6401897"/>
            <a:ext cx="228601" cy="21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" name="Google Shape;34;p1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" name="Google Shape;36;p1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0" name="Google Shape;60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Relationship Id="rId5" Type="http://schemas.openxmlformats.org/officeDocument/2006/relationships/image" Target="../media/image19.jpg"/><Relationship Id="rId6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Relationship Id="rId5" Type="http://schemas.openxmlformats.org/officeDocument/2006/relationships/image" Target="../media/image5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Relationship Id="rId4" Type="http://schemas.openxmlformats.org/officeDocument/2006/relationships/image" Target="../media/image49.jpg"/><Relationship Id="rId5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4.jp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g"/><Relationship Id="rId4" Type="http://schemas.openxmlformats.org/officeDocument/2006/relationships/image" Target="../media/image55.jpg"/><Relationship Id="rId5" Type="http://schemas.openxmlformats.org/officeDocument/2006/relationships/image" Target="../media/image57.jp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0.jpg"/><Relationship Id="rId5" Type="http://schemas.openxmlformats.org/officeDocument/2006/relationships/image" Target="../media/image16.jpg"/><Relationship Id="rId6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084" y="5519215"/>
            <a:ext cx="1515832" cy="7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/>
        </p:nvSpPr>
        <p:spPr>
          <a:xfrm>
            <a:off x="954750" y="3708333"/>
            <a:ext cx="7234500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ОСАНКА. ОСНОВЫ ДЕСМУРГИИ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3406045" y="2674333"/>
            <a:ext cx="2331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БИОТЕХНОЛОГИИ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3272137" y="3391696"/>
            <a:ext cx="25997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Презентация занятия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3959850" y="6452208"/>
            <a:ext cx="1224300" cy="24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090" y="310618"/>
            <a:ext cx="1691820" cy="169182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4454820" y="3162300"/>
            <a:ext cx="2834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021455" y="2221865"/>
            <a:ext cx="1139190" cy="384175"/>
          </a:xfrm>
          <a:prstGeom prst="rect">
            <a:avLst/>
          </a:prstGeom>
          <a:solidFill>
            <a:srgbClr val="CF236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1-4 классы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ru/4/4c/%D0%A0%D0%B8%D1%811.gif"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81" y="1469570"/>
            <a:ext cx="1434700" cy="484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50420" y="620040"/>
            <a:ext cx="833029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ПРЯМОХОЖДЕНИЕ – ОСНОВА ОСАНКИ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2090057" y="1847398"/>
            <a:ext cx="66185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Посадка головы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S-образный позвоночник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Сводчатая стопа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Широкий таз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Широкая и плоская грудная клетка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Массивные кости нижних конечностей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Лопатки во фронтальной плоскости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ентген животных: неожиданные находки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99" y="4142694"/>
            <a:ext cx="3246346" cy="2258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ентген - Ветеринарная клиника Ростов-на-Дону +7 (499) 350-73-86"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305" y="841827"/>
            <a:ext cx="6773331" cy="304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яс передних конечностей кошки"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8857" r="8858" t="6329"/>
          <a:stretch/>
        </p:blipFill>
        <p:spPr>
          <a:xfrm>
            <a:off x="3439885" y="3049925"/>
            <a:ext cx="3878761" cy="36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колько стоит рентген кошки в Москве | Сделать рентген кота с контрастом -  цены" id="181" name="Google Shape;18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687286"/>
            <a:ext cx="2318657" cy="231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rulebody.ru/wp-content/uploads/2018/05/stroenie-pozvonocnika-5abe986f21d91.jpg"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805" y="1435058"/>
            <a:ext cx="7216076" cy="541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631017" y="1023257"/>
            <a:ext cx="84930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ФИЗИОЛОГИЧЕСКИЕ ИЗГИБЫ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>
            <a:off x="669304" y="861655"/>
            <a:ext cx="930425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ФОРМИРОВАНИЕ ФИЗИОЛОГИЧЕСКИХ ИЗГИБОВ ПОЗВОНОЧНИКА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87846"/>
            <a:ext cx="7334053" cy="476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1503576" y="1849858"/>
            <a:ext cx="6749591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месяца –&gt;держит голову –&gt; шейный лордоз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669304" y="4231421"/>
            <a:ext cx="2394407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месяцев-&gt;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сидит-&gt;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грудной кифоз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6627042" y="4042484"/>
            <a:ext cx="2516958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год жизни-&gt;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стоит и ходит-&gt;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поясничный лордоз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631017" y="1023257"/>
            <a:ext cx="81740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ПАТОЛОГИЧЕСКИЕ ИЗГИБЫ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un1-18.userapi.com/c851132/v851132077/18d47a/nG-OLaZW5Ss.jpg" id="204" name="Google Shape;204;p31"/>
          <p:cNvPicPr preferRelativeResize="0"/>
          <p:nvPr/>
        </p:nvPicPr>
        <p:blipFill rotWithShape="1">
          <a:blip r:embed="rId3">
            <a:alphaModFix/>
          </a:blip>
          <a:srcRect b="20429" l="0" r="0" t="0"/>
          <a:stretch/>
        </p:blipFill>
        <p:spPr>
          <a:xfrm>
            <a:off x="505199" y="1608021"/>
            <a:ext cx="8055776" cy="434207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462611" y="6010722"/>
            <a:ext cx="82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СКОЛИОЗ                        КИФОЗ                         ЛОРДОЗ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631017" y="1023257"/>
            <a:ext cx="14542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КИФОЗ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32"/>
          <p:cNvGrpSpPr/>
          <p:nvPr/>
        </p:nvGrpSpPr>
        <p:grpSpPr>
          <a:xfrm>
            <a:off x="0" y="1861461"/>
            <a:ext cx="9078680" cy="4572003"/>
            <a:chOff x="0" y="1687285"/>
            <a:chExt cx="9078680" cy="4572003"/>
          </a:xfrm>
        </p:grpSpPr>
        <p:pic>
          <p:nvPicPr>
            <p:cNvPr descr="http://metinozalay.com/wp-content/uploads/ameliyatlar/kifoz_ameliyati_oncesi_sonrasi_2.jpg" id="213" name="Google Shape;213;p32"/>
            <p:cNvPicPr preferRelativeResize="0"/>
            <p:nvPr/>
          </p:nvPicPr>
          <p:blipFill rotWithShape="1">
            <a:blip r:embed="rId3">
              <a:alphaModFix/>
            </a:blip>
            <a:srcRect b="0" l="49408" r="0" t="0"/>
            <a:stretch/>
          </p:blipFill>
          <p:spPr>
            <a:xfrm>
              <a:off x="4610721" y="1970314"/>
              <a:ext cx="3237883" cy="4266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www.doit.com.tr/uploads/EditorResim/omurga%20deformitesi.jpg" id="214" name="Google Shape;214;p32"/>
            <p:cNvPicPr preferRelativeResize="0"/>
            <p:nvPr/>
          </p:nvPicPr>
          <p:blipFill rotWithShape="1">
            <a:blip r:embed="rId4">
              <a:alphaModFix/>
            </a:blip>
            <a:srcRect b="3851" l="10064" r="60734" t="2737"/>
            <a:stretch/>
          </p:blipFill>
          <p:spPr>
            <a:xfrm>
              <a:off x="7021287" y="2013853"/>
              <a:ext cx="1709057" cy="40386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" name="Google Shape;215;p32"/>
            <p:cNvGrpSpPr/>
            <p:nvPr/>
          </p:nvGrpSpPr>
          <p:grpSpPr>
            <a:xfrm>
              <a:off x="141507" y="2140564"/>
              <a:ext cx="3152861" cy="4020751"/>
              <a:chOff x="402771" y="2140564"/>
              <a:chExt cx="3152861" cy="4020751"/>
            </a:xfrm>
          </p:grpSpPr>
          <p:pic>
            <p:nvPicPr>
              <p:cNvPr descr="https://kazan.alanclinic.ru/upload/medialibrary/2fc/2fc1bb5407b2e327dc13faa54f910379.jpg" id="216" name="Google Shape;216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53671" r="0" t="0"/>
              <a:stretch/>
            </p:blipFill>
            <p:spPr>
              <a:xfrm>
                <a:off x="402771" y="2140564"/>
                <a:ext cx="3152861" cy="40207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" name="Google Shape;217;p32"/>
              <p:cNvSpPr/>
              <p:nvPr/>
            </p:nvSpPr>
            <p:spPr>
              <a:xfrm>
                <a:off x="413656" y="2394857"/>
                <a:ext cx="696687" cy="30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://nehrusti.com/wp-content/uploads/2018/03/lordoz-pozvonochnika.jpg" id="218" name="Google Shape;218;p32"/>
            <p:cNvPicPr preferRelativeResize="0"/>
            <p:nvPr/>
          </p:nvPicPr>
          <p:blipFill rotWithShape="1">
            <a:blip r:embed="rId6">
              <a:alphaModFix/>
            </a:blip>
            <a:srcRect b="0" l="5178" r="54741" t="0"/>
            <a:stretch/>
          </p:blipFill>
          <p:spPr>
            <a:xfrm>
              <a:off x="2841169" y="2101435"/>
              <a:ext cx="2492829" cy="4081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2"/>
            <p:cNvSpPr/>
            <p:nvPr/>
          </p:nvSpPr>
          <p:spPr>
            <a:xfrm>
              <a:off x="130622" y="6041574"/>
              <a:ext cx="8948058" cy="2177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0" y="1687285"/>
              <a:ext cx="8948058" cy="5116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2"/>
          <p:cNvSpPr txBox="1"/>
          <p:nvPr/>
        </p:nvSpPr>
        <p:spPr>
          <a:xfrm>
            <a:off x="402774" y="1687288"/>
            <a:ext cx="78662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Противопоказаны нагрузки на позвоночник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31017" y="1023257"/>
            <a:ext cx="1688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ЛОРДОЗ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206829" y="2209812"/>
            <a:ext cx="8763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293920" y="1567860"/>
            <a:ext cx="8457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Ограничения к массажу. Часто идет вместе с кифозом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Лечение кифоза (лордоза) в Ставрополе - Центр КИР" id="231" name="Google Shape;231;p33"/>
          <p:cNvPicPr preferRelativeResize="0"/>
          <p:nvPr/>
        </p:nvPicPr>
        <p:blipFill rotWithShape="1">
          <a:blip r:embed="rId3">
            <a:alphaModFix/>
          </a:blip>
          <a:srcRect b="17552" l="8246" r="11682" t="0"/>
          <a:stretch/>
        </p:blipFill>
        <p:spPr>
          <a:xfrm>
            <a:off x="1275912" y="2289173"/>
            <a:ext cx="6367747" cy="385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/>
          <p:nvPr/>
        </p:nvSpPr>
        <p:spPr>
          <a:xfrm>
            <a:off x="1219200" y="6081483"/>
            <a:ext cx="6241143" cy="92165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c.pics.livejournal.com/simkinbh/37790414/31865/31865_original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19444" r="20509" t="0"/>
          <a:stretch/>
        </p:blipFill>
        <p:spPr>
          <a:xfrm>
            <a:off x="3106057" y="1766435"/>
            <a:ext cx="2424750" cy="44892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631017" y="1023257"/>
            <a:ext cx="19111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СКОЛИОЗ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34"/>
          <p:cNvGrpSpPr/>
          <p:nvPr/>
        </p:nvGrpSpPr>
        <p:grpSpPr>
          <a:xfrm>
            <a:off x="97970" y="1770743"/>
            <a:ext cx="8763000" cy="4695383"/>
            <a:chOff x="174172" y="1738085"/>
            <a:chExt cx="8763000" cy="4695383"/>
          </a:xfrm>
        </p:grpSpPr>
        <p:pic>
          <p:nvPicPr>
            <p:cNvPr descr="Рентген спины человека" id="241" name="Google Shape;241;p34"/>
            <p:cNvPicPr preferRelativeResize="0"/>
            <p:nvPr/>
          </p:nvPicPr>
          <p:blipFill rotWithShape="1">
            <a:blip r:embed="rId4">
              <a:alphaModFix/>
            </a:blip>
            <a:srcRect b="0" l="17827" r="8464" t="0"/>
            <a:stretch/>
          </p:blipFill>
          <p:spPr>
            <a:xfrm>
              <a:off x="645879" y="1772780"/>
              <a:ext cx="2536379" cy="4588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massage-nv.ru/123.jpg" id="242" name="Google Shape;242;p34"/>
            <p:cNvPicPr preferRelativeResize="0"/>
            <p:nvPr/>
          </p:nvPicPr>
          <p:blipFill rotWithShape="1">
            <a:blip r:embed="rId5">
              <a:alphaModFix/>
            </a:blip>
            <a:srcRect b="0" l="50130" r="0" t="0"/>
            <a:stretch/>
          </p:blipFill>
          <p:spPr>
            <a:xfrm>
              <a:off x="5609943" y="1738085"/>
              <a:ext cx="2544168" cy="447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4"/>
            <p:cNvSpPr/>
            <p:nvPr/>
          </p:nvSpPr>
          <p:spPr>
            <a:xfrm>
              <a:off x="174172" y="6204867"/>
              <a:ext cx="8763000" cy="22860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Тест Адамса (скрининг-тест на сколиоз) | KinesioPro"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63" y="1669671"/>
            <a:ext cx="8355537" cy="475530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/>
          <p:nvPr/>
        </p:nvSpPr>
        <p:spPr>
          <a:xfrm>
            <a:off x="802777" y="965545"/>
            <a:ext cx="47884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СКОЛИОЗ. ДИАГНОСТИКА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631017" y="1023257"/>
            <a:ext cx="76642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ЛЕЧЕНИЕ ИСКРИВЛЕНИЯ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echenie-simptomy.ru/wp-content/uploads/2017/05/kifoz.jpeg" id="256" name="Google Shape;256;p36"/>
          <p:cNvPicPr preferRelativeResize="0"/>
          <p:nvPr/>
        </p:nvPicPr>
        <p:blipFill rotWithShape="1">
          <a:blip r:embed="rId3">
            <a:alphaModFix/>
          </a:blip>
          <a:srcRect b="5703" l="33737" r="0" t="24692"/>
          <a:stretch/>
        </p:blipFill>
        <p:spPr>
          <a:xfrm>
            <a:off x="206819" y="2468766"/>
            <a:ext cx="4484910" cy="3714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zavorota.ru/wp-content/uploads/2019/10/rentgenovskij-snimok-zabolevanija-Shejermana-Mau.jpg" id="257" name="Google Shape;257;p36"/>
          <p:cNvPicPr preferRelativeResize="0"/>
          <p:nvPr/>
        </p:nvPicPr>
        <p:blipFill rotWithShape="1">
          <a:blip r:embed="rId4">
            <a:alphaModFix/>
          </a:blip>
          <a:srcRect b="4321" l="18791" r="0" t="0"/>
          <a:stretch/>
        </p:blipFill>
        <p:spPr>
          <a:xfrm>
            <a:off x="4648201" y="2475389"/>
            <a:ext cx="4316186" cy="371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849088" y="1774367"/>
            <a:ext cx="7152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Консервативное			 Хирургическое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media.springernature.com/lw685/springer-static/image/art%3A10.1186%2F1752-1947-8-446/MediaObjects/13256_2014_Article_3078_Fig2_HTML.jpg" id="259" name="Google Shape;259;p36"/>
          <p:cNvPicPr preferRelativeResize="0"/>
          <p:nvPr/>
        </p:nvPicPr>
        <p:blipFill rotWithShape="1">
          <a:blip r:embed="rId5">
            <a:alphaModFix/>
          </a:blip>
          <a:srcRect b="0" l="0" r="64622" t="0"/>
          <a:stretch/>
        </p:blipFill>
        <p:spPr>
          <a:xfrm>
            <a:off x="4658547" y="2307094"/>
            <a:ext cx="2308312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0" y="2242451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Значение правильной осанки для массажиста | Массаж.ру"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604" y="3609295"/>
            <a:ext cx="4249396" cy="283293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/>
        </p:nvSpPr>
        <p:spPr>
          <a:xfrm>
            <a:off x="674911" y="1012374"/>
            <a:ext cx="4495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СОДЕРЖАНИЕ ЛЕКЦИИ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500743" y="1785256"/>
            <a:ext cx="864325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Что такое осанка?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Формирования осанки и стопы человека в период эволюции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Отклонения, связанные с нарушением осанки и деформацией стопы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631017" y="1023257"/>
            <a:ext cx="28280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ПОСЛЕДСТВИЯ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413657" y="1983708"/>
            <a:ext cx="8730343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Деформация грудной клетки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Уменьшение жизненного объема легких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Сердечная недостаточность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Снижение кровотока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Головные боли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«Мушки» перед глазами и так далее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Нарушение мочеиспускания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31017" y="1023257"/>
            <a:ext cx="71112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ДИАГНОСТИКА: САМООБСЛЕДОВАНИЕ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backlanov.ru/wp-content/uploads/2019/01/slide-22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2284" l="40999" r="1427" t="13331"/>
          <a:stretch/>
        </p:blipFill>
        <p:spPr>
          <a:xfrm>
            <a:off x="751115" y="1785256"/>
            <a:ext cx="4386943" cy="4822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xn--d1abhwdbacrel2b.xn--p1acf/wp-content/uploads/2018/02/chem-opasen-skolioz.jpg" id="278" name="Google Shape;278;p38"/>
          <p:cNvPicPr preferRelativeResize="0"/>
          <p:nvPr/>
        </p:nvPicPr>
        <p:blipFill rotWithShape="1">
          <a:blip r:embed="rId4">
            <a:alphaModFix/>
          </a:blip>
          <a:srcRect b="2443" l="0" r="63047" t="19414"/>
          <a:stretch/>
        </p:blipFill>
        <p:spPr>
          <a:xfrm>
            <a:off x="5785499" y="1894114"/>
            <a:ext cx="287952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31017" y="1023257"/>
            <a:ext cx="31293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ПЛОСКОСТОПИЕ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1110342" y="1621619"/>
            <a:ext cx="81969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Изменение формы стопы, характеризующееся опущением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её продольного и поперечного сводов.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latfoot.jpg" id="287" name="Google Shape;2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341" y="2471768"/>
            <a:ext cx="4049485" cy="2327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ae01.alicdn.com/kf/HTB1LsaLJVzqK1RjSZFvq6AB7VXaa.jpg" id="288" name="Google Shape;2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087" y="2370350"/>
            <a:ext cx="4278086" cy="3867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2.bp.blogspot.com/-kJutQIyM4Tg/WRd-U70Cp2I/AAAAAAAAS-E/0TiRk2R7qhozVKMAxWdWlQX2iOT5JyyMQCEw/s1600/dreamstime_m_32243848.jpg" id="289" name="Google Shape;289;p39"/>
          <p:cNvPicPr preferRelativeResize="0"/>
          <p:nvPr/>
        </p:nvPicPr>
        <p:blipFill rotWithShape="1">
          <a:blip r:embed="rId5">
            <a:alphaModFix/>
          </a:blip>
          <a:srcRect b="0" l="0" r="0" t="31338"/>
          <a:stretch/>
        </p:blipFill>
        <p:spPr>
          <a:xfrm>
            <a:off x="685802" y="4660009"/>
            <a:ext cx="3973284" cy="183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9409" y="4301218"/>
            <a:ext cx="6191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7">
            <a:alphaModFix/>
          </a:blip>
          <a:srcRect b="0" l="0" r="1020" t="12857"/>
          <a:stretch/>
        </p:blipFill>
        <p:spPr>
          <a:xfrm>
            <a:off x="4021591" y="6117772"/>
            <a:ext cx="593952" cy="33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631017" y="1023257"/>
            <a:ext cx="31293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ПЛОСКОСТОПИЕ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1110342" y="1621619"/>
            <a:ext cx="81969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Изменение формы стопы, характеризующееся опущением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её продольного и поперечного сводов.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0"/>
          <p:cNvGrpSpPr/>
          <p:nvPr/>
        </p:nvGrpSpPr>
        <p:grpSpPr>
          <a:xfrm>
            <a:off x="1230086" y="1742213"/>
            <a:ext cx="6923315" cy="4723904"/>
            <a:chOff x="1219200" y="1742212"/>
            <a:chExt cx="7141027" cy="4909665"/>
          </a:xfrm>
        </p:grpSpPr>
        <p:pic>
          <p:nvPicPr>
            <p:cNvPr descr="https://upload.wikimedia.org/wikipedia/commons/thumb/8/8f/Flatfeet.svg/1920px-Flatfeet.svg.png" id="301" name="Google Shape;30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9200" y="1742212"/>
              <a:ext cx="6999514" cy="4411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40"/>
            <p:cNvSpPr/>
            <p:nvPr/>
          </p:nvSpPr>
          <p:spPr>
            <a:xfrm rot="5400000">
              <a:off x="5543548" y="3295644"/>
              <a:ext cx="429986" cy="5203371"/>
            </a:xfrm>
            <a:prstGeom prst="rightBrace">
              <a:avLst>
                <a:gd fmla="val 8333" name="adj1"/>
                <a:gd fmla="val 49588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0"/>
            <p:cNvSpPr txBox="1"/>
            <p:nvPr/>
          </p:nvSpPr>
          <p:spPr>
            <a:xfrm>
              <a:off x="1556657" y="6128657"/>
              <a:ext cx="67273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Норма                     Степени плоскостопия</a:t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631017" y="990599"/>
            <a:ext cx="79752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ДИАГНОСТИКА ПЛОСКОСТОПИЯ: ПЛАНТОГРАФИЯ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734775" y="1513825"/>
            <a:ext cx="81090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Метод определения плоскостопия по плантограмме — отпечатку подошвенной поверхности стопы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t27.stpulscen.ru/images/localized/002/522/088_original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250" y="2568425"/>
            <a:ext cx="7541500" cy="37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631017" y="990599"/>
            <a:ext cx="81211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ДИАГНОСТИКА ПЛОСКОСТОПИЯ: ПЛАНТОГРАММА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174172" y="6150437"/>
            <a:ext cx="8763000" cy="228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anatorii-volna.ru/images/revmatoidniyartritstatilecheniesustavov_840AE9E4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029" y="1727879"/>
            <a:ext cx="7282543" cy="473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/>
        </p:nvSpPr>
        <p:spPr>
          <a:xfrm>
            <a:off x="710732" y="985266"/>
            <a:ext cx="601091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ПРАКТИЧЕСКАЯ ЧАСТЬ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947" y="1570041"/>
            <a:ext cx="6018245" cy="528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d41cc40dc_0_0"/>
          <p:cNvSpPr txBox="1"/>
          <p:nvPr/>
        </p:nvSpPr>
        <p:spPr>
          <a:xfrm>
            <a:off x="734786" y="95295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8d41cc40dc_0_0"/>
          <p:cNvSpPr/>
          <p:nvPr/>
        </p:nvSpPr>
        <p:spPr>
          <a:xfrm>
            <a:off x="174172" y="6150437"/>
            <a:ext cx="8763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sanku.ru/wp-content/uploads/2018/11/Proverka-osanki-1.jpg" id="333" name="Google Shape;333;g28d41cc40dc_0_0"/>
          <p:cNvPicPr preferRelativeResize="0"/>
          <p:nvPr/>
        </p:nvPicPr>
        <p:blipFill rotWithShape="1">
          <a:blip r:embed="rId3">
            <a:alphaModFix/>
          </a:blip>
          <a:srcRect b="11940" l="55011" r="5037" t="13006"/>
          <a:stretch/>
        </p:blipFill>
        <p:spPr>
          <a:xfrm>
            <a:off x="3603170" y="1088571"/>
            <a:ext cx="2884715" cy="2862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pinimg.com/originals/7b/15/3f/7b153fa776d212a5385565e220663e3b.jpg" id="334" name="Google Shape;334;g28d41cc40dc_0_0"/>
          <p:cNvPicPr preferRelativeResize="0"/>
          <p:nvPr/>
        </p:nvPicPr>
        <p:blipFill rotWithShape="1">
          <a:blip r:embed="rId4">
            <a:alphaModFix/>
          </a:blip>
          <a:srcRect b="58581" l="0" r="0" t="4566"/>
          <a:stretch/>
        </p:blipFill>
        <p:spPr>
          <a:xfrm>
            <a:off x="772886" y="3868056"/>
            <a:ext cx="5029200" cy="2663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s05.infourok.ru/uploads/ex/0f13/00032fda-bc32bacd/img19.jpg" id="335" name="Google Shape;335;g28d41cc40dc_0_0"/>
          <p:cNvPicPr preferRelativeResize="0"/>
          <p:nvPr/>
        </p:nvPicPr>
        <p:blipFill rotWithShape="1">
          <a:blip r:embed="rId5">
            <a:alphaModFix/>
          </a:blip>
          <a:srcRect b="36454" l="56785" r="22976" t="3861"/>
          <a:stretch/>
        </p:blipFill>
        <p:spPr>
          <a:xfrm>
            <a:off x="6309892" y="936171"/>
            <a:ext cx="2431337" cy="537754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8d41cc40dc_0_0"/>
          <p:cNvSpPr txBox="1"/>
          <p:nvPr/>
        </p:nvSpPr>
        <p:spPr>
          <a:xfrm>
            <a:off x="696685" y="998509"/>
            <a:ext cx="292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ПРОВЕРЬ СЕБЯ!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knigi.net/books_files/online_html/80758/i_041.png" id="337" name="Google Shape;337;g28d41cc40dc_0_0"/>
          <p:cNvPicPr preferRelativeResize="0"/>
          <p:nvPr/>
        </p:nvPicPr>
        <p:blipFill rotWithShape="1">
          <a:blip r:embed="rId6">
            <a:alphaModFix/>
          </a:blip>
          <a:srcRect b="0" l="0" r="50721" t="0"/>
          <a:stretch/>
        </p:blipFill>
        <p:spPr>
          <a:xfrm>
            <a:off x="594840" y="1527628"/>
            <a:ext cx="1364587" cy="22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8d41cc40dc_0_0"/>
          <p:cNvSpPr/>
          <p:nvPr/>
        </p:nvSpPr>
        <p:spPr>
          <a:xfrm>
            <a:off x="1349829" y="2235759"/>
            <a:ext cx="2460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 Маттиаса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норма: &gt; 30 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ослаблена: &lt; 30 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утрачена: 0 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ОСАНКА</a:t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5267"/>
            <a:ext cx="4220705" cy="4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162046" y="1799589"/>
            <a:ext cx="8981954" cy="725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Осанка –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это привычная поза в покое и при движении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Королевская осанка. «Королевская осанка" id="102" name="Google Shape;1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004" y="2679246"/>
            <a:ext cx="4762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351650" y="2391640"/>
            <a:ext cx="5398702" cy="488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это предохранение опорно-двигательного аппарата от перегрузок и травм  за счет выравнивания тела и баланса мышц.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827314" y="947057"/>
            <a:ext cx="552106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ОСНОВНАЯ ФУНКЦИЯ</a:t>
            </a:r>
            <a:endParaRPr b="1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Когда ты бегаешь | Пикабу"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20550" r="21363" t="0"/>
          <a:stretch/>
        </p:blipFill>
        <p:spPr>
          <a:xfrm>
            <a:off x="5608227" y="1895822"/>
            <a:ext cx="3277194" cy="408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360713" y="5606141"/>
            <a:ext cx="680506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ОБУСЛАВЛИВАЮТ ОСАНКУ</a:t>
            </a:r>
            <a:endParaRPr b="1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22"/>
          <p:cNvGrpSpPr/>
          <p:nvPr/>
        </p:nvGrpSpPr>
        <p:grpSpPr>
          <a:xfrm>
            <a:off x="-1" y="751114"/>
            <a:ext cx="9144000" cy="4822351"/>
            <a:chOff x="0" y="0"/>
            <a:chExt cx="9144000" cy="4822351"/>
          </a:xfrm>
        </p:grpSpPr>
        <p:sp>
          <p:nvSpPr>
            <p:cNvPr id="118" name="Google Shape;118;p22"/>
            <p:cNvSpPr/>
            <p:nvPr/>
          </p:nvSpPr>
          <p:spPr>
            <a:xfrm>
              <a:off x="3575639" y="0"/>
              <a:ext cx="1992721" cy="1050918"/>
            </a:xfrm>
            <a:prstGeom prst="trapezoid">
              <a:avLst>
                <a:gd fmla="val 94809" name="adj"/>
              </a:avLst>
            </a:prstGeom>
            <a:solidFill>
              <a:schemeClr val="accent4">
                <a:alpha val="89019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2"/>
            <p:cNvSpPr txBox="1"/>
            <p:nvPr/>
          </p:nvSpPr>
          <p:spPr>
            <a:xfrm>
              <a:off x="3575639" y="0"/>
              <a:ext cx="1992721" cy="10509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Генотип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2835302" y="1050918"/>
              <a:ext cx="3473395" cy="780876"/>
            </a:xfrm>
            <a:prstGeom prst="trapezoid">
              <a:avLst>
                <a:gd fmla="val 94809" name="adj"/>
              </a:avLst>
            </a:prstGeom>
            <a:solidFill>
              <a:schemeClr val="accent4">
                <a:alpha val="80000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 txBox="1"/>
            <p:nvPr/>
          </p:nvSpPr>
          <p:spPr>
            <a:xfrm>
              <a:off x="3443146" y="1050918"/>
              <a:ext cx="2257707" cy="780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Конституция</a:t>
              </a:r>
              <a:endPara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857094" y="1831795"/>
              <a:ext cx="5429812" cy="1031772"/>
            </a:xfrm>
            <a:prstGeom prst="trapezoid">
              <a:avLst>
                <a:gd fmla="val 94809" name="adj"/>
              </a:avLst>
            </a:prstGeom>
            <a:solidFill>
              <a:schemeClr val="accent4">
                <a:alpha val="69019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2"/>
            <p:cNvSpPr txBox="1"/>
            <p:nvPr/>
          </p:nvSpPr>
          <p:spPr>
            <a:xfrm>
              <a:off x="2807311" y="1831795"/>
              <a:ext cx="3529378" cy="103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Скелетный баланс</a:t>
              </a:r>
              <a:endPara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869348" y="2863568"/>
              <a:ext cx="7405303" cy="1041831"/>
            </a:xfrm>
            <a:prstGeom prst="trapezoid">
              <a:avLst>
                <a:gd fmla="val 94809" name="adj"/>
              </a:avLst>
            </a:prstGeom>
            <a:solidFill>
              <a:schemeClr val="accent4">
                <a:alpha val="60000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2"/>
            <p:cNvSpPr txBox="1"/>
            <p:nvPr/>
          </p:nvSpPr>
          <p:spPr>
            <a:xfrm>
              <a:off x="2165276" y="2863568"/>
              <a:ext cx="4813447" cy="1041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Двигательный стереотип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0" y="3905399"/>
              <a:ext cx="9144000" cy="916952"/>
            </a:xfrm>
            <a:prstGeom prst="trapezoid">
              <a:avLst>
                <a:gd fmla="val 94809" name="adj"/>
              </a:avLst>
            </a:prstGeom>
            <a:solidFill>
              <a:schemeClr val="accent4">
                <a:alpha val="49019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2"/>
            <p:cNvSpPr txBox="1"/>
            <p:nvPr/>
          </p:nvSpPr>
          <p:spPr>
            <a:xfrm>
              <a:off x="1600200" y="3905399"/>
              <a:ext cx="5943600" cy="916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875" lIns="55875" spcFirstLastPara="1" rIns="55875" wrap="square" tIns="5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0" lang="en-US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Мышечный каркас</a:t>
              </a:r>
              <a:endPara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31017" y="1023257"/>
            <a:ext cx="51411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СТРОЕНИЕ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olumna vertebralis"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141" y="1515826"/>
            <a:ext cx="1887197" cy="5026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vatars.mds.yandex.net/get-pdb/1363529/3f855509-abf5-4252-9ce1-a3938f914708/s1200?webp=false" id="135" name="Google Shape;135;p23"/>
          <p:cNvPicPr preferRelativeResize="0"/>
          <p:nvPr/>
        </p:nvPicPr>
        <p:blipFill rotWithShape="1">
          <a:blip r:embed="rId4">
            <a:alphaModFix/>
          </a:blip>
          <a:srcRect b="2093" l="0" r="0" t="0"/>
          <a:stretch/>
        </p:blipFill>
        <p:spPr>
          <a:xfrm>
            <a:off x="3363704" y="1551072"/>
            <a:ext cx="4408714" cy="494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vertebralis arteria"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329" y="1689459"/>
            <a:ext cx="3494271" cy="486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631017" y="1023257"/>
            <a:ext cx="67537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КРОВОСНАБЖЕНИЕ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vertebralis arteria" id="143" name="Google Shape;1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5632" y="821951"/>
            <a:ext cx="3418858" cy="3200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4"/>
          <p:cNvGrpSpPr/>
          <p:nvPr/>
        </p:nvGrpSpPr>
        <p:grpSpPr>
          <a:xfrm>
            <a:off x="3429000" y="3048000"/>
            <a:ext cx="5368471" cy="3526973"/>
            <a:chOff x="2503715" y="2850888"/>
            <a:chExt cx="6021614" cy="3713199"/>
          </a:xfrm>
        </p:grpSpPr>
        <p:pic>
          <p:nvPicPr>
            <p:cNvPr descr="https://meduniver.com/Medical/neiroxirurgia/Img/krovenosnie_sosudi_spinnogo_mozga.jpg" id="145" name="Google Shape;145;p24"/>
            <p:cNvPicPr preferRelativeResize="0"/>
            <p:nvPr/>
          </p:nvPicPr>
          <p:blipFill rotWithShape="1">
            <a:blip r:embed="rId5">
              <a:alphaModFix/>
            </a:blip>
            <a:srcRect b="0" l="0" r="0" t="6283"/>
            <a:stretch/>
          </p:blipFill>
          <p:spPr>
            <a:xfrm>
              <a:off x="2503715" y="2850888"/>
              <a:ext cx="6021614" cy="3647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4"/>
            <p:cNvSpPr/>
            <p:nvPr/>
          </p:nvSpPr>
          <p:spPr>
            <a:xfrm>
              <a:off x="4767944" y="5965372"/>
              <a:ext cx="1611085" cy="5987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631017" y="1023257"/>
            <a:ext cx="57534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ИННЕРВАЦИЯ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2.bp.blogspot.com/-cMjHFBePWbg/TaM_UDSYxqI/AAAAAAAADdY/1Je7PPbY_ZI/s1600/Spinal%2Bnerves%2BAnatomy.png"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28703" r="34276" t="0"/>
          <a:stretch/>
        </p:blipFill>
        <p:spPr>
          <a:xfrm>
            <a:off x="6651171" y="1747849"/>
            <a:ext cx="2318658" cy="4748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pina-expert.ru/wp-content/uploads/2018/06/%D0%A1%D0%BF%D0%B8%D0%BD%D0%BD%D0%BE%D0%B9-%D0%BC%D0%BE%D0%B7%D0%B3-%D0%B2-%D0%BF%D0%BE%D0%B7%D0%B2%D0%BE%D0%BD%D0%BE%D1%87%D0%BD%D0%BE%D0%BC-%D0%BA%D0%B0%D0%BD%D0%B0%D0%BB%D0%B5.jpg"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127" y="4419952"/>
            <a:ext cx="2523187" cy="2231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rvus vertebralis" id="155" name="Google Shape;155;p25"/>
          <p:cNvPicPr preferRelativeResize="0"/>
          <p:nvPr/>
        </p:nvPicPr>
        <p:blipFill rotWithShape="1">
          <a:blip r:embed="rId5">
            <a:alphaModFix/>
          </a:blip>
          <a:srcRect b="7327" l="0" r="0" t="0"/>
          <a:stretch/>
        </p:blipFill>
        <p:spPr>
          <a:xfrm>
            <a:off x="4230252" y="1621971"/>
            <a:ext cx="2750590" cy="225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iagme.ru/wp-content/uploads/2017/12/spinnogo-mozga_2.jpg" id="156" name="Google Shape;15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595121"/>
            <a:ext cx="4833257" cy="526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ннервация позвоночника"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6148"/>
            <a:ext cx="4546627" cy="517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pinimg.com/originals/5e/68/25/5e6825d9786a65500fb72119293aff95.jpg" id="162" name="Google Shape;1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109" y="1502232"/>
            <a:ext cx="4597653" cy="497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734786" y="95295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31017" y="1023257"/>
            <a:ext cx="57534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ИННЕРВАЦИЯ ПОЗВОНОЧНИКА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2012-07-30T23:42:41Z</dcterms:created>
  <dc:creator>Виктор Тьмнишки</dc:creator>
</cp:coreProperties>
</file>